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3"/>
  </p:notesMasterIdLst>
  <p:sldIdLst>
    <p:sldId id="313" r:id="rId2"/>
    <p:sldId id="264" r:id="rId3"/>
    <p:sldId id="265" r:id="rId4"/>
    <p:sldId id="317" r:id="rId5"/>
    <p:sldId id="266" r:id="rId6"/>
    <p:sldId id="267" r:id="rId7"/>
    <p:sldId id="268" r:id="rId8"/>
    <p:sldId id="318" r:id="rId9"/>
    <p:sldId id="272" r:id="rId10"/>
    <p:sldId id="273" r:id="rId11"/>
    <p:sldId id="275" r:id="rId12"/>
    <p:sldId id="276" r:id="rId13"/>
    <p:sldId id="312" r:id="rId14"/>
    <p:sldId id="277" r:id="rId15"/>
    <p:sldId id="278" r:id="rId16"/>
    <p:sldId id="271" r:id="rId17"/>
    <p:sldId id="319" r:id="rId18"/>
    <p:sldId id="279" r:id="rId19"/>
    <p:sldId id="281" r:id="rId20"/>
    <p:sldId id="282" r:id="rId21"/>
    <p:sldId id="283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61" autoAdjust="0"/>
    <p:restoredTop sz="94717" autoAdjust="0"/>
  </p:normalViewPr>
  <p:slideViewPr>
    <p:cSldViewPr>
      <p:cViewPr varScale="1">
        <p:scale>
          <a:sx n="88" d="100"/>
          <a:sy n="88" d="100"/>
        </p:scale>
        <p:origin x="-96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766" y="-11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5DEF97-119C-4A26-8C3C-F436E7515CB0}" type="datetimeFigureOut">
              <a:rPr lang="en-CA" smtClean="0"/>
              <a:pPr/>
              <a:t>03/03/2013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08E442-3DB1-41F8-8ECE-A6A919D082C7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08E442-3DB1-41F8-8ECE-A6A919D082C7}" type="slidenum">
              <a:rPr lang="en-CA" smtClean="0"/>
              <a:pPr/>
              <a:t>1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750F803D-5011-430A-A747-F0349E93BFAC}" type="datetimeFigureOut">
              <a:rPr lang="en-US" smtClean="0"/>
              <a:pPr>
                <a:defRPr/>
              </a:pPr>
              <a:t>3/3/2013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4245AF62-B299-4B44-B0BF-64486FB2195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A4CC2B-5A54-4A9F-839E-99C9EA7CB378}" type="datetimeFigureOut">
              <a:rPr lang="en-US" smtClean="0"/>
              <a:pPr>
                <a:defRPr/>
              </a:pPr>
              <a:t>3/3/2013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3A00DD-6A63-4637-8C21-8C696E0056A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536F10-CC84-488C-823D-6180279982AC}" type="datetimeFigureOut">
              <a:rPr lang="en-US" smtClean="0"/>
              <a:pPr>
                <a:defRPr/>
              </a:pPr>
              <a:t>3/3/2013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2E34DE-E13F-4DA6-B9D3-9F02076F3E6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DB83B6A9-FC70-40B3-8E0E-0D96D66D9784}" type="datetimeFigureOut">
              <a:rPr lang="en-US" smtClean="0"/>
              <a:pPr>
                <a:defRPr/>
              </a:pPr>
              <a:t>3/3/2013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27A0703A-8085-43E6-B33D-41FF27384AE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76856E82-1EF9-4B54-A0A0-4DDAA0489B53}" type="datetimeFigureOut">
              <a:rPr lang="en-US" smtClean="0"/>
              <a:pPr>
                <a:defRPr/>
              </a:pPr>
              <a:t>3/3/2013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C119EADD-6570-4687-8A0A-BF16CECF9C6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2EEA82-DFFF-4FCC-AE45-FF5865A26A02}" type="datetimeFigureOut">
              <a:rPr lang="en-US" smtClean="0"/>
              <a:pPr>
                <a:defRPr/>
              </a:pPr>
              <a:t>3/3/2013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94282C-DB3F-4437-965B-B39A65002E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B39BBE-A8DF-4832-AFE1-BD90F7EA1445}" type="datetimeFigureOut">
              <a:rPr lang="en-US" smtClean="0"/>
              <a:pPr>
                <a:defRPr/>
              </a:pPr>
              <a:t>3/3/2013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F5A587-BCC2-44AA-B55E-4CBB80B038C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FAAABB62-0F34-44D7-80CD-5B952FA46336}" type="datetimeFigureOut">
              <a:rPr lang="en-US" smtClean="0"/>
              <a:pPr>
                <a:defRPr/>
              </a:pPr>
              <a:t>3/3/2013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B0A2E898-7097-4B12-8BD8-471F296147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59FE5C-D8F6-451A-A32F-E8DB08942228}" type="datetimeFigureOut">
              <a:rPr lang="en-US" smtClean="0"/>
              <a:pPr>
                <a:defRPr/>
              </a:pPr>
              <a:t>3/3/2013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94F16-8984-4EA4-B788-6B6C75C6303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A21B63A3-D9B3-4A7D-8FE9-3E386A1E5600}" type="datetimeFigureOut">
              <a:rPr lang="en-US" smtClean="0"/>
              <a:pPr>
                <a:defRPr/>
              </a:pPr>
              <a:t>3/3/2013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EB5D7CFF-04BA-4C85-9682-1C1E374DEA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879AF56E-000D-44C8-9A3C-0CD0DD98E437}" type="datetimeFigureOut">
              <a:rPr lang="en-US" smtClean="0"/>
              <a:pPr>
                <a:defRPr/>
              </a:pPr>
              <a:t>3/3/2013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FD0CB7FB-2113-47E4-9ACE-4A9568E16D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B1843E4-FDD6-4A81-A18D-0CF0E259DFC0}" type="datetimeFigureOut">
              <a:rPr lang="en-US" smtClean="0"/>
              <a:pPr>
                <a:defRPr/>
              </a:pPr>
              <a:t>3/3/2013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8487DC9-3681-4CF2-BBE2-D02B353A84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3124200"/>
            <a:ext cx="6172200" cy="1828800"/>
          </a:xfrm>
        </p:spPr>
        <p:txBody>
          <a:bodyPr>
            <a:normAutofit/>
          </a:bodyPr>
          <a:lstStyle/>
          <a:p>
            <a:pPr algn="ctr"/>
            <a:r>
              <a:rPr lang="en-CA" sz="4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International</a:t>
            </a:r>
            <a:br>
              <a:rPr lang="en-CA" sz="4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CA" sz="4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Projects</a:t>
            </a:r>
            <a:endParaRPr lang="en-CA" sz="4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 descr="ZontaClubWds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0" y="1295400"/>
            <a:ext cx="6107712" cy="1143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/>
          </a:gradFill>
        </p:spPr>
      </p:pic>
    </p:spTree>
  </p:cSld>
  <p:clrMapOvr>
    <a:masterClrMapping/>
  </p:clrMapOvr>
  <p:transition advTm="649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14202"/>
          </a:xfrm>
        </p:spPr>
        <p:txBody>
          <a:bodyPr>
            <a:noAutofit/>
          </a:bodyPr>
          <a:lstStyle/>
          <a:p>
            <a:r>
              <a:rPr lang="en-CA" sz="2800" b="1" dirty="0" smtClean="0">
                <a:solidFill>
                  <a:schemeClr val="accent1">
                    <a:lumMod val="75000"/>
                  </a:schemeClr>
                </a:solidFill>
              </a:rPr>
              <a:t>Project will move from project-based treatment to </a:t>
            </a:r>
            <a:br>
              <a:rPr lang="en-CA" sz="28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CA" sz="2800" b="1" dirty="0" smtClean="0">
                <a:solidFill>
                  <a:schemeClr val="accent1">
                    <a:lumMod val="75000"/>
                  </a:schemeClr>
                </a:solidFill>
              </a:rPr>
              <a:t>treatment integrated into Government’s national health system </a:t>
            </a:r>
          </a:p>
        </p:txBody>
      </p:sp>
      <p:sp>
        <p:nvSpPr>
          <p:cNvPr id="6" name="Subtitle 5"/>
          <p:cNvSpPr>
            <a:spLocks noGrp="1"/>
          </p:cNvSpPr>
          <p:nvPr>
            <p:ph sz="quarter" idx="1"/>
          </p:nvPr>
        </p:nvSpPr>
        <p:spPr>
          <a:xfrm>
            <a:off x="457200" y="2204864"/>
            <a:ext cx="7467600" cy="426908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CA" b="1" dirty="0" smtClean="0">
                <a:solidFill>
                  <a:srgbClr val="C00000"/>
                </a:solidFill>
              </a:rPr>
              <a:t>GOAL: </a:t>
            </a:r>
            <a:r>
              <a:rPr lang="en-CA" b="1" dirty="0" smtClean="0"/>
              <a:t>Eliminate obstetric fistula in Liberia </a:t>
            </a:r>
          </a:p>
          <a:p>
            <a:pPr>
              <a:buNone/>
            </a:pPr>
            <a:r>
              <a:rPr lang="en-CA" b="1" dirty="0" smtClean="0"/>
              <a:t>with 4 Objectives:</a:t>
            </a:r>
          </a:p>
          <a:p>
            <a:pPr>
              <a:buNone/>
            </a:pPr>
            <a:endParaRPr lang="en-CA" sz="1300" b="1" dirty="0" smtClean="0"/>
          </a:p>
          <a:p>
            <a:pPr>
              <a:buNone/>
            </a:pPr>
            <a:r>
              <a:rPr lang="en-CA" b="1" u="sng" dirty="0" smtClean="0">
                <a:solidFill>
                  <a:srgbClr val="C00000"/>
                </a:solidFill>
              </a:rPr>
              <a:t>Prevent:</a:t>
            </a:r>
            <a:r>
              <a:rPr lang="en-CA" b="1" dirty="0" smtClean="0">
                <a:solidFill>
                  <a:srgbClr val="C00000"/>
                </a:solidFill>
              </a:rPr>
              <a:t>  </a:t>
            </a:r>
            <a:r>
              <a:rPr lang="en-CA" dirty="0" smtClean="0"/>
              <a:t>Fistula from occurring in the first place</a:t>
            </a:r>
          </a:p>
          <a:p>
            <a:pPr>
              <a:buNone/>
            </a:pPr>
            <a:endParaRPr lang="en-CA" sz="1200" dirty="0" smtClean="0"/>
          </a:p>
          <a:p>
            <a:pPr>
              <a:buNone/>
            </a:pPr>
            <a:r>
              <a:rPr lang="en-CA" b="1" u="sng" dirty="0" smtClean="0">
                <a:solidFill>
                  <a:srgbClr val="C00000"/>
                </a:solidFill>
              </a:rPr>
              <a:t>Treat:</a:t>
            </a:r>
            <a:r>
              <a:rPr lang="en-CA" b="1" dirty="0" smtClean="0">
                <a:solidFill>
                  <a:srgbClr val="C00000"/>
                </a:solidFill>
              </a:rPr>
              <a:t>  </a:t>
            </a:r>
            <a:r>
              <a:rPr lang="en-CA" dirty="0" smtClean="0"/>
              <a:t>Provide quality treatment for women and girls living with fistula</a:t>
            </a:r>
          </a:p>
          <a:p>
            <a:pPr>
              <a:buNone/>
            </a:pPr>
            <a:endParaRPr lang="en-CA" sz="1200" dirty="0" smtClean="0"/>
          </a:p>
          <a:p>
            <a:pPr>
              <a:buNone/>
            </a:pPr>
            <a:r>
              <a:rPr lang="en-CA" b="1" u="sng" dirty="0" smtClean="0">
                <a:solidFill>
                  <a:srgbClr val="C00000"/>
                </a:solidFill>
              </a:rPr>
              <a:t>Rehabilitate:</a:t>
            </a:r>
            <a:r>
              <a:rPr lang="en-CA" b="1" dirty="0" smtClean="0">
                <a:solidFill>
                  <a:srgbClr val="C00000"/>
                </a:solidFill>
              </a:rPr>
              <a:t>  </a:t>
            </a:r>
            <a:r>
              <a:rPr lang="en-CA" dirty="0" smtClean="0"/>
              <a:t>Rehabilitate and reintegrate fistula survivors</a:t>
            </a:r>
          </a:p>
          <a:p>
            <a:pPr>
              <a:buNone/>
            </a:pPr>
            <a:endParaRPr lang="en-CA" sz="1200" dirty="0" smtClean="0"/>
          </a:p>
          <a:p>
            <a:pPr>
              <a:buNone/>
            </a:pPr>
            <a:r>
              <a:rPr lang="en-CA" b="1" u="sng" dirty="0" smtClean="0">
                <a:solidFill>
                  <a:srgbClr val="C00000"/>
                </a:solidFill>
              </a:rPr>
              <a:t>Support:</a:t>
            </a:r>
            <a:r>
              <a:rPr lang="en-CA" b="1" dirty="0" smtClean="0">
                <a:solidFill>
                  <a:srgbClr val="C00000"/>
                </a:solidFill>
              </a:rPr>
              <a:t>  </a:t>
            </a:r>
            <a:r>
              <a:rPr lang="en-CA" dirty="0" smtClean="0"/>
              <a:t>Provide support to women with inoperable cases.</a:t>
            </a:r>
          </a:p>
        </p:txBody>
      </p:sp>
    </p:spTree>
  </p:cSld>
  <p:clrMapOvr>
    <a:masterClrMapping/>
  </p:clrMapOvr>
  <p:transition advTm="1700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933056"/>
            <a:ext cx="2241815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2791596"/>
            <a:ext cx="1944216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4869160"/>
            <a:ext cx="2232248" cy="1626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ubtitle 5"/>
          <p:cNvSpPr>
            <a:spLocks noGrp="1"/>
          </p:cNvSpPr>
          <p:nvPr>
            <p:ph type="subTitle" idx="1"/>
          </p:nvPr>
        </p:nvSpPr>
        <p:spPr>
          <a:xfrm>
            <a:off x="2209800" y="457200"/>
            <a:ext cx="6705600" cy="4495800"/>
          </a:xfrm>
        </p:spPr>
        <p:txBody>
          <a:bodyPr>
            <a:normAutofit/>
          </a:bodyPr>
          <a:lstStyle/>
          <a:p>
            <a:r>
              <a:rPr lang="en-CA" sz="3200" dirty="0" smtClean="0">
                <a:solidFill>
                  <a:srgbClr val="C00000"/>
                </a:solidFill>
              </a:rPr>
              <a:t>Z</a:t>
            </a:r>
            <a:r>
              <a:rPr lang="en-CA" sz="3200" dirty="0" smtClean="0">
                <a:solidFill>
                  <a:schemeClr val="accent1">
                    <a:lumMod val="75000"/>
                  </a:schemeClr>
                </a:solidFill>
              </a:rPr>
              <a:t>onta</a:t>
            </a:r>
          </a:p>
          <a:p>
            <a:r>
              <a:rPr lang="en-CA" sz="3200" dirty="0" smtClean="0">
                <a:solidFill>
                  <a:srgbClr val="C00000"/>
                </a:solidFill>
              </a:rPr>
              <a:t>I</a:t>
            </a:r>
            <a:r>
              <a:rPr lang="en-CA" sz="3200" dirty="0" smtClean="0">
                <a:solidFill>
                  <a:schemeClr val="accent1">
                    <a:lumMod val="75000"/>
                  </a:schemeClr>
                </a:solidFill>
              </a:rPr>
              <a:t>nternational</a:t>
            </a:r>
          </a:p>
          <a:p>
            <a:r>
              <a:rPr lang="en-CA" sz="3200" dirty="0" smtClean="0">
                <a:solidFill>
                  <a:srgbClr val="C00000"/>
                </a:solidFill>
              </a:rPr>
              <a:t>S</a:t>
            </a:r>
            <a:r>
              <a:rPr lang="en-CA" sz="3200" dirty="0" smtClean="0">
                <a:solidFill>
                  <a:schemeClr val="accent1">
                    <a:lumMod val="75000"/>
                  </a:schemeClr>
                </a:solidFill>
              </a:rPr>
              <a:t>trategies to end</a:t>
            </a:r>
          </a:p>
          <a:p>
            <a:r>
              <a:rPr lang="en-CA" sz="3200" dirty="0" smtClean="0">
                <a:solidFill>
                  <a:srgbClr val="C00000"/>
                </a:solidFill>
              </a:rPr>
              <a:t>V</a:t>
            </a:r>
            <a:r>
              <a:rPr lang="en-CA" sz="3200" dirty="0" smtClean="0">
                <a:solidFill>
                  <a:schemeClr val="accent1">
                    <a:lumMod val="75000"/>
                  </a:schemeClr>
                </a:solidFill>
              </a:rPr>
              <a:t>iolence</a:t>
            </a:r>
          </a:p>
          <a:p>
            <a:r>
              <a:rPr lang="en-CA" sz="3200" dirty="0" smtClean="0">
                <a:solidFill>
                  <a:srgbClr val="C00000"/>
                </a:solidFill>
              </a:rPr>
              <a:t>A</a:t>
            </a:r>
            <a:r>
              <a:rPr lang="en-CA" sz="3200" dirty="0" smtClean="0">
                <a:solidFill>
                  <a:schemeClr val="accent1">
                    <a:lumMod val="75000"/>
                  </a:schemeClr>
                </a:solidFill>
              </a:rPr>
              <a:t>gainst </a:t>
            </a:r>
          </a:p>
          <a:p>
            <a:r>
              <a:rPr lang="en-CA" sz="3200" dirty="0" smtClean="0">
                <a:solidFill>
                  <a:srgbClr val="C00000"/>
                </a:solidFill>
              </a:rPr>
              <a:t>W</a:t>
            </a:r>
            <a:r>
              <a:rPr lang="en-CA" sz="3200" dirty="0" smtClean="0">
                <a:solidFill>
                  <a:schemeClr val="accent1">
                    <a:lumMod val="75000"/>
                  </a:schemeClr>
                </a:solidFill>
              </a:rPr>
              <a:t>omen</a:t>
            </a:r>
          </a:p>
          <a:p>
            <a:r>
              <a:rPr lang="en-CA" sz="3200" dirty="0" smtClean="0">
                <a:solidFill>
                  <a:schemeClr val="accent1">
                    <a:lumMod val="75000"/>
                  </a:schemeClr>
                </a:solidFill>
              </a:rPr>
              <a:t>				      (ZISVAW)</a:t>
            </a:r>
          </a:p>
          <a:p>
            <a:endParaRPr lang="en-CA" sz="46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CA" sz="3400" dirty="0" smtClean="0"/>
          </a:p>
        </p:txBody>
      </p:sp>
    </p:spTree>
  </p:cSld>
  <p:clrMapOvr>
    <a:masterClrMapping/>
  </p:clrMapOvr>
  <p:transition advTm="6427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195736" y="188640"/>
            <a:ext cx="6172200" cy="648072"/>
          </a:xfrm>
        </p:spPr>
        <p:txBody>
          <a:bodyPr>
            <a:normAutofit/>
          </a:bodyPr>
          <a:lstStyle/>
          <a:p>
            <a:r>
              <a:rPr lang="en-CA" sz="2800" dirty="0" smtClean="0">
                <a:solidFill>
                  <a:srgbClr val="C00000"/>
                </a:solidFill>
              </a:rPr>
              <a:t>ZISVAW GRANTS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286000" y="1143000"/>
            <a:ext cx="6480720" cy="5410200"/>
          </a:xfrm>
        </p:spPr>
        <p:txBody>
          <a:bodyPr>
            <a:normAutofit lnSpcReduction="10000"/>
          </a:bodyPr>
          <a:lstStyle/>
          <a:p>
            <a:r>
              <a:rPr lang="en-CA" sz="2800" dirty="0" smtClean="0"/>
              <a:t>Globally, gender-based violence is the most pervasive and least recognized human rights violation.  Rooted in inequality, it affects women of every race, class, culture, ethnicity, age and country.</a:t>
            </a:r>
          </a:p>
          <a:p>
            <a:r>
              <a:rPr lang="en-CA" sz="2800" dirty="0" smtClean="0"/>
              <a:t> </a:t>
            </a:r>
          </a:p>
          <a:p>
            <a:r>
              <a:rPr lang="en-CA" sz="2800" dirty="0" smtClean="0"/>
              <a:t>Zonta International strives to promote and protect the human rights of all women and girls and reduce the incidence of violence through the Zonta International </a:t>
            </a:r>
          </a:p>
          <a:p>
            <a:endParaRPr lang="en-CA" dirty="0" smtClean="0"/>
          </a:p>
        </p:txBody>
      </p:sp>
    </p:spTree>
  </p:cSld>
  <p:clrMapOvr>
    <a:masterClrMapping/>
  </p:clrMapOvr>
  <p:transition advTm="17000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195736" y="188640"/>
            <a:ext cx="6172200" cy="648072"/>
          </a:xfrm>
        </p:spPr>
        <p:txBody>
          <a:bodyPr>
            <a:normAutofit/>
          </a:bodyPr>
          <a:lstStyle/>
          <a:p>
            <a:r>
              <a:rPr lang="en-CA" sz="2800" dirty="0" smtClean="0">
                <a:solidFill>
                  <a:srgbClr val="C00000"/>
                </a:solidFill>
              </a:rPr>
              <a:t>ZISVAW GRANTS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195736" y="990600"/>
            <a:ext cx="6480720" cy="5638800"/>
          </a:xfrm>
        </p:spPr>
        <p:txBody>
          <a:bodyPr>
            <a:normAutofit fontScale="77500" lnSpcReduction="20000"/>
          </a:bodyPr>
          <a:lstStyle/>
          <a:p>
            <a:endParaRPr lang="en-CA" dirty="0" smtClean="0"/>
          </a:p>
          <a:p>
            <a:r>
              <a:rPr lang="en-CA" sz="3200" dirty="0" smtClean="0">
                <a:solidFill>
                  <a:schemeClr val="accent1">
                    <a:lumMod val="75000"/>
                  </a:schemeClr>
                </a:solidFill>
              </a:rPr>
              <a:t>Strategies to End Violence Against Women Program by:</a:t>
            </a:r>
            <a:r>
              <a:rPr lang="en-CA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endParaRPr lang="en-CA" dirty="0" smtClean="0">
              <a:solidFill>
                <a:schemeClr val="tx1"/>
              </a:solidFill>
            </a:endParaRPr>
          </a:p>
          <a:p>
            <a:r>
              <a:rPr lang="en-CA" dirty="0" smtClean="0">
                <a:solidFill>
                  <a:schemeClr val="tx1"/>
                </a:solidFill>
              </a:rPr>
              <a:t>  </a:t>
            </a:r>
            <a:r>
              <a:rPr lang="en-CA" sz="2900" dirty="0" smtClean="0">
                <a:solidFill>
                  <a:schemeClr val="tx1"/>
                </a:solidFill>
              </a:rPr>
              <a:t>Supporting prevention and advocacy strategies locally and internationally. </a:t>
            </a:r>
          </a:p>
          <a:p>
            <a:endParaRPr lang="en-CA" sz="2900" dirty="0" smtClean="0">
              <a:solidFill>
                <a:schemeClr val="tx1"/>
              </a:solidFill>
            </a:endParaRPr>
          </a:p>
          <a:p>
            <a:r>
              <a:rPr lang="en-CA" sz="2600" dirty="0" smtClean="0">
                <a:solidFill>
                  <a:schemeClr val="tx1"/>
                </a:solidFill>
              </a:rPr>
              <a:t>  </a:t>
            </a:r>
            <a:r>
              <a:rPr lang="en-CA" sz="2900" dirty="0" smtClean="0">
                <a:solidFill>
                  <a:schemeClr val="tx1"/>
                </a:solidFill>
              </a:rPr>
              <a:t>Awarding grants to United Nations agencies or recognized NGOs for projects that seek to change personal and/or political knowledge, attitudes and behaviour contributing to gender-based violence.</a:t>
            </a:r>
          </a:p>
          <a:p>
            <a:endParaRPr lang="en-CA" sz="2900" dirty="0" smtClean="0">
              <a:solidFill>
                <a:schemeClr val="tx1"/>
              </a:solidFill>
            </a:endParaRPr>
          </a:p>
          <a:p>
            <a:r>
              <a:rPr lang="en-CA" sz="2600" dirty="0" smtClean="0">
                <a:solidFill>
                  <a:schemeClr val="tx1"/>
                </a:solidFill>
              </a:rPr>
              <a:t>  </a:t>
            </a:r>
            <a:r>
              <a:rPr lang="en-CA" sz="2900" dirty="0" smtClean="0">
                <a:solidFill>
                  <a:schemeClr val="tx1"/>
                </a:solidFill>
              </a:rPr>
              <a:t>Increasing awareness and actions related to preventing violence against women by encouraging Zonta club involvement in local and national advocacy initiatives and service projects.</a:t>
            </a:r>
          </a:p>
        </p:txBody>
      </p:sp>
    </p:spTree>
  </p:cSld>
  <p:clrMapOvr>
    <a:masterClrMapping/>
  </p:clrMapOvr>
  <p:transition advTm="20577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286000" y="762000"/>
            <a:ext cx="6172200" cy="3276600"/>
          </a:xfrm>
        </p:spPr>
        <p:txBody>
          <a:bodyPr>
            <a:normAutofit fontScale="77500" lnSpcReduction="20000"/>
          </a:bodyPr>
          <a:lstStyle/>
          <a:p>
            <a:r>
              <a:rPr lang="en-CA" sz="4600" dirty="0" smtClean="0">
                <a:solidFill>
                  <a:srgbClr val="C00000"/>
                </a:solidFill>
              </a:rPr>
              <a:t>Z</a:t>
            </a:r>
            <a:r>
              <a:rPr lang="en-CA" sz="4600" dirty="0" smtClean="0">
                <a:solidFill>
                  <a:schemeClr val="accent1">
                    <a:lumMod val="75000"/>
                  </a:schemeClr>
                </a:solidFill>
              </a:rPr>
              <a:t>onta</a:t>
            </a:r>
          </a:p>
          <a:p>
            <a:r>
              <a:rPr lang="en-CA" sz="4600" dirty="0" smtClean="0">
                <a:solidFill>
                  <a:srgbClr val="C00000"/>
                </a:solidFill>
              </a:rPr>
              <a:t>I</a:t>
            </a:r>
            <a:r>
              <a:rPr lang="en-CA" sz="4600" dirty="0" smtClean="0">
                <a:solidFill>
                  <a:schemeClr val="accent1">
                    <a:lumMod val="75000"/>
                  </a:schemeClr>
                </a:solidFill>
              </a:rPr>
              <a:t>nternational</a:t>
            </a:r>
          </a:p>
          <a:p>
            <a:r>
              <a:rPr lang="en-CA" sz="4600" dirty="0" smtClean="0">
                <a:solidFill>
                  <a:srgbClr val="C00000"/>
                </a:solidFill>
              </a:rPr>
              <a:t>S</a:t>
            </a:r>
            <a:r>
              <a:rPr lang="en-CA" sz="4600" dirty="0" smtClean="0">
                <a:solidFill>
                  <a:schemeClr val="accent1">
                    <a:lumMod val="75000"/>
                  </a:schemeClr>
                </a:solidFill>
              </a:rPr>
              <a:t>trategies to end</a:t>
            </a:r>
          </a:p>
          <a:p>
            <a:r>
              <a:rPr lang="en-CA" sz="4600" dirty="0" smtClean="0">
                <a:solidFill>
                  <a:srgbClr val="C00000"/>
                </a:solidFill>
              </a:rPr>
              <a:t>V</a:t>
            </a:r>
            <a:r>
              <a:rPr lang="en-CA" sz="4600" dirty="0" smtClean="0">
                <a:solidFill>
                  <a:schemeClr val="accent1">
                    <a:lumMod val="75000"/>
                  </a:schemeClr>
                </a:solidFill>
              </a:rPr>
              <a:t>iolence</a:t>
            </a:r>
          </a:p>
          <a:p>
            <a:r>
              <a:rPr lang="en-CA" sz="4600" dirty="0" smtClean="0">
                <a:solidFill>
                  <a:srgbClr val="C00000"/>
                </a:solidFill>
              </a:rPr>
              <a:t>A</a:t>
            </a:r>
            <a:r>
              <a:rPr lang="en-CA" sz="4600" dirty="0" smtClean="0">
                <a:solidFill>
                  <a:schemeClr val="accent1">
                    <a:lumMod val="75000"/>
                  </a:schemeClr>
                </a:solidFill>
              </a:rPr>
              <a:t>gainst </a:t>
            </a:r>
          </a:p>
          <a:p>
            <a:r>
              <a:rPr lang="en-CA" sz="4600" dirty="0" smtClean="0">
                <a:solidFill>
                  <a:srgbClr val="C00000"/>
                </a:solidFill>
              </a:rPr>
              <a:t>W</a:t>
            </a:r>
            <a:r>
              <a:rPr lang="en-CA" sz="4600" dirty="0" smtClean="0">
                <a:solidFill>
                  <a:schemeClr val="accent1">
                    <a:lumMod val="75000"/>
                  </a:schemeClr>
                </a:solidFill>
              </a:rPr>
              <a:t>omen</a:t>
            </a:r>
            <a:endParaRPr lang="en-CA" sz="3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514600" y="4953000"/>
            <a:ext cx="44196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 smtClean="0">
                <a:latin typeface="+mj-lt"/>
              </a:rPr>
              <a:t>ZISVAW   GRANTS </a:t>
            </a:r>
          </a:p>
          <a:p>
            <a:r>
              <a:rPr lang="en-CA" sz="2800" dirty="0" smtClean="0">
                <a:latin typeface="+mj-lt"/>
              </a:rPr>
              <a:t>2012 - 21014 </a:t>
            </a:r>
          </a:p>
          <a:p>
            <a:endParaRPr lang="en-CA" dirty="0"/>
          </a:p>
        </p:txBody>
      </p:sp>
    </p:spTree>
  </p:cSld>
  <p:clrMapOvr>
    <a:masterClrMapping/>
  </p:clrMapOvr>
  <p:transition advTm="6209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286000" y="1676400"/>
            <a:ext cx="6172200" cy="1371600"/>
          </a:xfrm>
        </p:spPr>
        <p:txBody>
          <a:bodyPr>
            <a:normAutofit/>
          </a:bodyPr>
          <a:lstStyle/>
          <a:p>
            <a:r>
              <a:rPr lang="en-CA" sz="4000" dirty="0" smtClean="0">
                <a:solidFill>
                  <a:schemeClr val="accent1">
                    <a:lumMod val="75000"/>
                  </a:schemeClr>
                </a:solidFill>
              </a:rPr>
              <a:t>Safe Cities for Women in Honduras</a:t>
            </a:r>
            <a:endParaRPr lang="en-CA" sz="28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CA" sz="2800" dirty="0" smtClean="0">
                <a:solidFill>
                  <a:schemeClr val="tx1"/>
                </a:solidFill>
              </a:rPr>
              <a:t>Funding: US $250,000</a:t>
            </a:r>
          </a:p>
          <a:p>
            <a:r>
              <a:rPr lang="en-CA" sz="2400" dirty="0" smtClean="0">
                <a:solidFill>
                  <a:schemeClr val="tx1"/>
                </a:solidFill>
              </a:rPr>
              <a:t>To the United Nations Entity for Gender Equality</a:t>
            </a:r>
          </a:p>
          <a:p>
            <a:endParaRPr lang="en-CA" dirty="0"/>
          </a:p>
        </p:txBody>
      </p:sp>
    </p:spTree>
  </p:cSld>
  <p:clrMapOvr>
    <a:masterClrMapping/>
  </p:clrMapOvr>
  <p:transition advTm="5756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06562"/>
          </a:xfrm>
        </p:spPr>
        <p:txBody>
          <a:bodyPr>
            <a:noAutofit/>
          </a:bodyPr>
          <a:lstStyle/>
          <a:p>
            <a:r>
              <a:rPr lang="en-CA" sz="2800" b="1" dirty="0" smtClean="0">
                <a:solidFill>
                  <a:schemeClr val="accent1">
                    <a:lumMod val="75000"/>
                  </a:schemeClr>
                </a:solidFill>
              </a:rPr>
              <a:t>Safe Cities for Women Project </a:t>
            </a:r>
            <a:br>
              <a:rPr lang="en-CA" sz="28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CA" sz="2800" b="1" dirty="0" smtClean="0">
                <a:solidFill>
                  <a:schemeClr val="accent1">
                    <a:lumMod val="75000"/>
                  </a:schemeClr>
                </a:solidFill>
              </a:rPr>
              <a:t>in Honduras</a:t>
            </a:r>
            <a:r>
              <a:rPr lang="en-CA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en-CA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n-CA" sz="2000" i="1" dirty="0" smtClean="0"/>
              <a:t>The same project was focused on Guatemala and El Salvador  (2008 –2012) where it had significant results</a:t>
            </a:r>
            <a:r>
              <a:rPr lang="en-CA" sz="2800" i="1" dirty="0" smtClean="0"/>
              <a:t>. </a:t>
            </a:r>
            <a:endParaRPr lang="en-CA" sz="2800" b="1" i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7467600" cy="4492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CA" b="1" dirty="0" smtClean="0"/>
              <a:t>In Honduras, violence against women has increased more than 20% between 2010 and 2011.</a:t>
            </a:r>
          </a:p>
          <a:p>
            <a:pPr>
              <a:buNone/>
            </a:pPr>
            <a:endParaRPr lang="en-CA" sz="1200" dirty="0" smtClean="0"/>
          </a:p>
          <a:p>
            <a:pPr>
              <a:buFont typeface="Wingdings" pitchFamily="2" charset="2"/>
              <a:buChar char="Ø"/>
            </a:pPr>
            <a:r>
              <a:rPr lang="en-CA" dirty="0" smtClean="0"/>
              <a:t>Increase in crimes committed through hired killers.</a:t>
            </a:r>
          </a:p>
          <a:p>
            <a:pPr>
              <a:buNone/>
            </a:pPr>
            <a:endParaRPr lang="en-CA" sz="1200" dirty="0" smtClean="0"/>
          </a:p>
          <a:p>
            <a:pPr>
              <a:buFont typeface="Wingdings" pitchFamily="2" charset="2"/>
              <a:buChar char="Ø"/>
            </a:pPr>
            <a:r>
              <a:rPr lang="en-CA" dirty="0" smtClean="0"/>
              <a:t>At least 30 murders of women are directly related to hired killers.</a:t>
            </a:r>
          </a:p>
          <a:p>
            <a:pPr>
              <a:buNone/>
            </a:pPr>
            <a:endParaRPr lang="en-CA" sz="1200" dirty="0" smtClean="0"/>
          </a:p>
          <a:p>
            <a:pPr>
              <a:buFont typeface="Wingdings" pitchFamily="2" charset="2"/>
              <a:buChar char="Ø"/>
            </a:pPr>
            <a:r>
              <a:rPr lang="en-CA" dirty="0" smtClean="0"/>
              <a:t>Project will focus on 2 neighbourhoods of Tegucigalpa and Nueva </a:t>
            </a:r>
            <a:r>
              <a:rPr lang="en-CA" dirty="0" err="1" smtClean="0"/>
              <a:t>Suyapa</a:t>
            </a:r>
            <a:r>
              <a:rPr lang="en-CA" dirty="0" smtClean="0"/>
              <a:t>.</a:t>
            </a:r>
          </a:p>
          <a:p>
            <a:pPr>
              <a:buNone/>
            </a:pPr>
            <a:endParaRPr lang="en-CA" dirty="0" smtClean="0"/>
          </a:p>
        </p:txBody>
      </p:sp>
    </p:spTree>
  </p:cSld>
  <p:clrMapOvr>
    <a:masterClrMapping/>
  </p:clrMapOvr>
  <p:transition advTm="17000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286000" y="1295400"/>
            <a:ext cx="6172200" cy="2971800"/>
          </a:xfrm>
        </p:spPr>
        <p:txBody>
          <a:bodyPr>
            <a:normAutofit/>
          </a:bodyPr>
          <a:lstStyle/>
          <a:p>
            <a:r>
              <a:rPr lang="en-CA" sz="4000" dirty="0" smtClean="0">
                <a:solidFill>
                  <a:schemeClr val="accent1">
                    <a:lumMod val="75000"/>
                  </a:schemeClr>
                </a:solidFill>
              </a:rPr>
              <a:t>Empowering Women in Rural Samoa to Combat Violence</a:t>
            </a:r>
            <a:r>
              <a:rPr lang="en-CA" sz="4000" dirty="0" smtClean="0"/>
              <a:t/>
            </a:r>
            <a:br>
              <a:rPr lang="en-CA" sz="4000" dirty="0" smtClean="0"/>
            </a:br>
            <a:r>
              <a:rPr lang="en-CA" sz="4000" dirty="0" smtClean="0"/>
              <a:t/>
            </a:r>
            <a:br>
              <a:rPr lang="en-CA" sz="4000" dirty="0" smtClean="0"/>
            </a:br>
            <a:endParaRPr lang="en-CA" sz="2700" dirty="0" smtClean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CA" sz="2800" dirty="0" smtClean="0">
                <a:solidFill>
                  <a:schemeClr val="tx1"/>
                </a:solidFill>
              </a:rPr>
              <a:t>Funding: US $109,876</a:t>
            </a:r>
          </a:p>
          <a:p>
            <a:r>
              <a:rPr lang="en-CA" sz="2400" dirty="0" smtClean="0">
                <a:solidFill>
                  <a:schemeClr val="tx1"/>
                </a:solidFill>
              </a:rPr>
              <a:t>To the United Nations Trust Fund</a:t>
            </a:r>
            <a:endParaRPr lang="en-CA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5756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195736" y="188640"/>
            <a:ext cx="6172200" cy="1030560"/>
          </a:xfrm>
        </p:spPr>
        <p:txBody>
          <a:bodyPr>
            <a:noAutofit/>
          </a:bodyPr>
          <a:lstStyle/>
          <a:p>
            <a:r>
              <a:rPr lang="en-CA" sz="2800" dirty="0" smtClean="0">
                <a:solidFill>
                  <a:schemeClr val="accent1">
                    <a:lumMod val="75000"/>
                  </a:schemeClr>
                </a:solidFill>
              </a:rPr>
              <a:t>Empowering Women in Rural Samoa to Combat Violence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286000" y="1295400"/>
            <a:ext cx="6390456" cy="5334000"/>
          </a:xfrm>
        </p:spPr>
        <p:txBody>
          <a:bodyPr>
            <a:normAutofit/>
          </a:bodyPr>
          <a:lstStyle/>
          <a:p>
            <a:r>
              <a:rPr lang="en-CA" sz="2400" i="1" dirty="0" smtClean="0"/>
              <a:t>Violence against women in Samoa (predominately 18 -65 yr old) is usually perpetrated by an intimate partner.</a:t>
            </a:r>
          </a:p>
          <a:p>
            <a:endParaRPr lang="en-CA" sz="1200" dirty="0" smtClean="0">
              <a:solidFill>
                <a:schemeClr val="tx1"/>
              </a:solidFill>
            </a:endParaRPr>
          </a:p>
          <a:p>
            <a:r>
              <a:rPr lang="en-CA" sz="2400" dirty="0" smtClean="0">
                <a:solidFill>
                  <a:schemeClr val="tx1"/>
                </a:solidFill>
              </a:rPr>
              <a:t>The World Health Organization found women in Samoa experienced:</a:t>
            </a:r>
          </a:p>
          <a:p>
            <a:pPr>
              <a:buFont typeface="Wingdings" pitchFamily="2" charset="2"/>
              <a:buChar char="Ø"/>
            </a:pPr>
            <a:r>
              <a:rPr lang="en-CA" sz="2400" dirty="0" smtClean="0">
                <a:solidFill>
                  <a:schemeClr val="tx1"/>
                </a:solidFill>
              </a:rPr>
              <a:t>  41 % physical abuse</a:t>
            </a:r>
          </a:p>
          <a:p>
            <a:pPr>
              <a:buFont typeface="Wingdings" pitchFamily="2" charset="2"/>
              <a:buChar char="Ø"/>
            </a:pPr>
            <a:r>
              <a:rPr lang="en-CA" sz="2400" dirty="0" smtClean="0">
                <a:solidFill>
                  <a:schemeClr val="tx1"/>
                </a:solidFill>
              </a:rPr>
              <a:t>  20% sexual abuse</a:t>
            </a:r>
          </a:p>
          <a:p>
            <a:pPr>
              <a:buFont typeface="Wingdings" pitchFamily="2" charset="2"/>
              <a:buChar char="Ø"/>
            </a:pPr>
            <a:r>
              <a:rPr lang="en-CA" sz="2400" dirty="0" smtClean="0">
                <a:solidFill>
                  <a:schemeClr val="tx1"/>
                </a:solidFill>
              </a:rPr>
              <a:t>  More than 50%  did not tell anyone.</a:t>
            </a:r>
          </a:p>
          <a:p>
            <a:endParaRPr lang="en-CA" sz="1200" dirty="0" smtClean="0">
              <a:solidFill>
                <a:schemeClr val="tx1"/>
              </a:solidFill>
            </a:endParaRPr>
          </a:p>
          <a:p>
            <a:r>
              <a:rPr lang="en-CA" sz="2400" dirty="0" smtClean="0">
                <a:solidFill>
                  <a:schemeClr val="tx1"/>
                </a:solidFill>
              </a:rPr>
              <a:t>Of the women that did not seek help</a:t>
            </a:r>
          </a:p>
          <a:p>
            <a:pPr>
              <a:buFont typeface="Wingdings" pitchFamily="2" charset="2"/>
              <a:buChar char="Ø"/>
            </a:pPr>
            <a:r>
              <a:rPr lang="en-CA" sz="2400" dirty="0" smtClean="0">
                <a:solidFill>
                  <a:schemeClr val="tx1"/>
                </a:solidFill>
              </a:rPr>
              <a:t>  86% stated, they thought abuse was “normal” and “not serious.”</a:t>
            </a:r>
          </a:p>
        </p:txBody>
      </p:sp>
    </p:spTree>
  </p:cSld>
  <p:clrMapOvr>
    <a:masterClrMapping/>
  </p:clrMapOvr>
  <p:transition advTm="20000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267744" y="304800"/>
            <a:ext cx="6172200" cy="3657600"/>
          </a:xfrm>
        </p:spPr>
        <p:txBody>
          <a:bodyPr>
            <a:noAutofit/>
          </a:bodyPr>
          <a:lstStyle/>
          <a:p>
            <a:r>
              <a:rPr lang="en-CA" sz="3600" dirty="0" smtClean="0">
                <a:solidFill>
                  <a:schemeClr val="accent1">
                    <a:lumMod val="75000"/>
                  </a:schemeClr>
                </a:solidFill>
              </a:rPr>
              <a:t>Mass Communication with a Purpose:</a:t>
            </a:r>
            <a:r>
              <a:rPr lang="en-CA" sz="1600" dirty="0" smtClean="0"/>
              <a:t/>
            </a:r>
            <a:br>
              <a:rPr lang="en-CA" sz="1600" dirty="0" smtClean="0"/>
            </a:br>
            <a:r>
              <a:rPr lang="en-CA" sz="1600" dirty="0" smtClean="0"/>
              <a:t/>
            </a:r>
            <a:br>
              <a:rPr lang="en-CA" sz="1600" dirty="0" smtClean="0"/>
            </a:br>
            <a:r>
              <a:rPr lang="en-CA" sz="3600" i="1" dirty="0" smtClean="0"/>
              <a:t>Global Partnership on Edutainment for Social Change </a:t>
            </a:r>
            <a:r>
              <a:rPr lang="en-CA" sz="3600" dirty="0" smtClean="0"/>
              <a:t/>
            </a:r>
            <a:br>
              <a:rPr lang="en-CA" sz="3600" dirty="0" smtClean="0"/>
            </a:br>
            <a:endParaRPr lang="en-CA" sz="3600" dirty="0" smtClean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CA" sz="2800" dirty="0" smtClean="0">
                <a:solidFill>
                  <a:schemeClr val="tx1"/>
                </a:solidFill>
              </a:rPr>
              <a:t>Funding: US $802,124</a:t>
            </a:r>
          </a:p>
          <a:p>
            <a:r>
              <a:rPr lang="en-CA" sz="2400" dirty="0" smtClean="0">
                <a:solidFill>
                  <a:schemeClr val="tx1"/>
                </a:solidFill>
              </a:rPr>
              <a:t>to the UN Trust Fund</a:t>
            </a:r>
            <a:endParaRPr lang="en-CA" sz="2400" dirty="0"/>
          </a:p>
        </p:txBody>
      </p:sp>
    </p:spTree>
  </p:cSld>
  <p:clrMapOvr>
    <a:masterClrMapping/>
  </p:clrMapOvr>
  <p:transition advTm="5772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429000"/>
            <a:ext cx="6172200" cy="1589562"/>
          </a:xfrm>
        </p:spPr>
        <p:txBody>
          <a:bodyPr>
            <a:normAutofit/>
          </a:bodyPr>
          <a:lstStyle/>
          <a:p>
            <a:r>
              <a:rPr lang="en-CA" sz="3600" b="1" dirty="0" smtClean="0"/>
              <a:t>ZONTA</a:t>
            </a:r>
            <a:endParaRPr lang="en-CA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CA" sz="2800" dirty="0" smtClean="0"/>
              <a:t>INTERNATIONAL  SERVICE PROGRAM (ISP) </a:t>
            </a:r>
            <a:endParaRPr lang="en-CA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7701" y="1052736"/>
            <a:ext cx="7238795" cy="2130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7098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195736" y="188640"/>
            <a:ext cx="6172200" cy="1296144"/>
          </a:xfrm>
        </p:spPr>
        <p:txBody>
          <a:bodyPr>
            <a:noAutofit/>
          </a:bodyPr>
          <a:lstStyle/>
          <a:p>
            <a:r>
              <a:rPr lang="en-CA" sz="2000" dirty="0" smtClean="0">
                <a:solidFill>
                  <a:schemeClr val="accent1">
                    <a:lumMod val="75000"/>
                  </a:schemeClr>
                </a:solidFill>
              </a:rPr>
              <a:t>Mass Communication with a Purpose:</a:t>
            </a:r>
            <a:r>
              <a:rPr lang="en-CA" sz="1050" dirty="0" smtClean="0"/>
              <a:t/>
            </a:r>
            <a:br>
              <a:rPr lang="en-CA" sz="1050" dirty="0" smtClean="0"/>
            </a:br>
            <a:r>
              <a:rPr lang="en-CA" sz="1050" dirty="0" smtClean="0"/>
              <a:t/>
            </a:r>
            <a:br>
              <a:rPr lang="en-CA" sz="1050" dirty="0" smtClean="0"/>
            </a:br>
            <a:r>
              <a:rPr lang="en-CA" sz="2000" i="1" dirty="0" smtClean="0"/>
              <a:t>Global Partnership on Edutainment for Social Change</a:t>
            </a:r>
            <a:endParaRPr lang="en-CA" sz="2000" i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286000" y="1772816"/>
            <a:ext cx="6172200" cy="4602106"/>
          </a:xfrm>
        </p:spPr>
        <p:txBody>
          <a:bodyPr>
            <a:normAutofit/>
          </a:bodyPr>
          <a:lstStyle/>
          <a:p>
            <a:r>
              <a:rPr lang="en-CA" sz="2400" dirty="0" smtClean="0"/>
              <a:t>Edutainment?</a:t>
            </a:r>
          </a:p>
          <a:p>
            <a:pPr>
              <a:buFont typeface="Wingdings" pitchFamily="2" charset="2"/>
              <a:buChar char="Ø"/>
            </a:pPr>
            <a:r>
              <a:rPr lang="en-CA" sz="2400" dirty="0" smtClean="0">
                <a:solidFill>
                  <a:schemeClr val="tx1"/>
                </a:solidFill>
              </a:rPr>
              <a:t>  Is the term used to describe a proven approach that combines mass communication with community outreach to effect change.</a:t>
            </a:r>
          </a:p>
          <a:p>
            <a:endParaRPr lang="en-CA" sz="12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CA" sz="2400" dirty="0" smtClean="0">
                <a:solidFill>
                  <a:schemeClr val="tx1"/>
                </a:solidFill>
              </a:rPr>
              <a:t>  Zonta’s goal is to transform the myth that violence against women (VAW) is “normal” and “inevitable”.</a:t>
            </a:r>
          </a:p>
          <a:p>
            <a:endParaRPr lang="en-CA" sz="12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CA" sz="2400" dirty="0" smtClean="0">
                <a:solidFill>
                  <a:schemeClr val="tx1"/>
                </a:solidFill>
              </a:rPr>
              <a:t>  By integrating traditional and contemporary media</a:t>
            </a:r>
            <a:endParaRPr lang="en-CA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17000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195736" y="188640"/>
            <a:ext cx="6172200" cy="1106760"/>
          </a:xfrm>
        </p:spPr>
        <p:txBody>
          <a:bodyPr>
            <a:normAutofit/>
          </a:bodyPr>
          <a:lstStyle/>
          <a:p>
            <a:r>
              <a:rPr lang="en-CA" sz="2000" dirty="0" smtClean="0">
                <a:solidFill>
                  <a:srgbClr val="C00000"/>
                </a:solidFill>
              </a:rPr>
              <a:t>Goal: </a:t>
            </a:r>
            <a:r>
              <a:rPr lang="en-CA" sz="2000" dirty="0" smtClean="0">
                <a:solidFill>
                  <a:schemeClr val="accent1">
                    <a:lumMod val="75000"/>
                  </a:schemeClr>
                </a:solidFill>
              </a:rPr>
              <a:t>use mass media to challenge existing cultural norms and attitudes that condone and endorse VAW</a:t>
            </a:r>
            <a:r>
              <a:rPr lang="en-CA" sz="1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286000" y="1600200"/>
            <a:ext cx="6172200" cy="4774722"/>
          </a:xfrm>
        </p:spPr>
        <p:txBody>
          <a:bodyPr>
            <a:normAutofit lnSpcReduction="10000"/>
          </a:bodyPr>
          <a:lstStyle/>
          <a:p>
            <a:r>
              <a:rPr lang="en-CA" sz="2000" dirty="0" smtClean="0">
                <a:solidFill>
                  <a:schemeClr val="tx1"/>
                </a:solidFill>
              </a:rPr>
              <a:t>Targeted Countries: </a:t>
            </a:r>
          </a:p>
          <a:p>
            <a:pPr>
              <a:buFont typeface="Wingdings" pitchFamily="2" charset="2"/>
              <a:buChar char="Ø"/>
            </a:pPr>
            <a:r>
              <a:rPr lang="en-CA" sz="2000" dirty="0" smtClean="0">
                <a:solidFill>
                  <a:schemeClr val="tx1"/>
                </a:solidFill>
              </a:rPr>
              <a:t>  Nigeria and Bangladesh will be the focus in the 1</a:t>
            </a:r>
            <a:r>
              <a:rPr lang="en-CA" sz="2000" baseline="30000" dirty="0" smtClean="0">
                <a:solidFill>
                  <a:schemeClr val="tx1"/>
                </a:solidFill>
              </a:rPr>
              <a:t>st</a:t>
            </a:r>
            <a:r>
              <a:rPr lang="en-CA" sz="2000" dirty="0" smtClean="0">
                <a:solidFill>
                  <a:schemeClr val="tx1"/>
                </a:solidFill>
              </a:rPr>
              <a:t> year.</a:t>
            </a:r>
          </a:p>
          <a:p>
            <a:r>
              <a:rPr lang="en-CA" sz="2000" dirty="0" smtClean="0">
                <a:solidFill>
                  <a:schemeClr val="tx1"/>
                </a:solidFill>
              </a:rPr>
              <a:t>  </a:t>
            </a:r>
          </a:p>
          <a:p>
            <a:r>
              <a:rPr lang="en-CA" sz="2000" dirty="0" smtClean="0">
                <a:solidFill>
                  <a:schemeClr val="tx1"/>
                </a:solidFill>
              </a:rPr>
              <a:t>10 Countries will follow on a smaller scale in the second year.  </a:t>
            </a:r>
          </a:p>
          <a:p>
            <a:r>
              <a:rPr lang="en-CA" sz="2000" dirty="0" smtClean="0">
                <a:solidFill>
                  <a:schemeClr val="tx1"/>
                </a:solidFill>
              </a:rPr>
              <a:t>Countries with:</a:t>
            </a:r>
            <a:r>
              <a:rPr lang="en-CA" sz="2300" dirty="0" smtClean="0">
                <a:solidFill>
                  <a:schemeClr val="tx1"/>
                </a:solidFill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CA" sz="2000" dirty="0" smtClean="0">
                <a:solidFill>
                  <a:schemeClr val="tx1"/>
                </a:solidFill>
              </a:rPr>
              <a:t>  patriarchal cultures, </a:t>
            </a:r>
          </a:p>
          <a:p>
            <a:pPr>
              <a:buFont typeface="Wingdings" pitchFamily="2" charset="2"/>
              <a:buChar char="Ø"/>
            </a:pPr>
            <a:r>
              <a:rPr lang="en-CA" sz="2000" dirty="0" smtClean="0">
                <a:solidFill>
                  <a:schemeClr val="tx1"/>
                </a:solidFill>
              </a:rPr>
              <a:t>  high population densities,</a:t>
            </a:r>
          </a:p>
          <a:p>
            <a:pPr>
              <a:buFont typeface="Wingdings" pitchFamily="2" charset="2"/>
              <a:buChar char="Ø"/>
            </a:pPr>
            <a:r>
              <a:rPr lang="en-CA" sz="2000" dirty="0" smtClean="0">
                <a:solidFill>
                  <a:schemeClr val="tx1"/>
                </a:solidFill>
              </a:rPr>
              <a:t>  histories of violent conflicts</a:t>
            </a:r>
          </a:p>
          <a:p>
            <a:r>
              <a:rPr lang="en-CA" sz="2000" dirty="0" smtClean="0">
                <a:solidFill>
                  <a:schemeClr val="tx1"/>
                </a:solidFill>
              </a:rPr>
              <a:t>And countries where</a:t>
            </a:r>
          </a:p>
          <a:p>
            <a:pPr>
              <a:buFont typeface="Wingdings" pitchFamily="2" charset="2"/>
              <a:buChar char="Ø"/>
            </a:pPr>
            <a:r>
              <a:rPr lang="en-CA" sz="2000" dirty="0" smtClean="0">
                <a:solidFill>
                  <a:schemeClr val="tx1"/>
                </a:solidFill>
              </a:rPr>
              <a:t> women’s movements are restricted and</a:t>
            </a:r>
          </a:p>
          <a:p>
            <a:pPr>
              <a:buFont typeface="Wingdings" pitchFamily="2" charset="2"/>
              <a:buChar char="Ø"/>
            </a:pPr>
            <a:r>
              <a:rPr lang="en-CA" sz="2000" dirty="0" smtClean="0">
                <a:solidFill>
                  <a:schemeClr val="tx1"/>
                </a:solidFill>
              </a:rPr>
              <a:t> women lack access to support services.</a:t>
            </a:r>
          </a:p>
          <a:p>
            <a:endParaRPr lang="en-CA" sz="2000" dirty="0" smtClean="0">
              <a:solidFill>
                <a:schemeClr val="tx1"/>
              </a:solidFill>
            </a:endParaRPr>
          </a:p>
          <a:p>
            <a:endParaRPr lang="en-CA" dirty="0" smtClean="0"/>
          </a:p>
          <a:p>
            <a:endParaRPr lang="en-CA" dirty="0"/>
          </a:p>
        </p:txBody>
      </p:sp>
    </p:spTree>
  </p:cSld>
  <p:clrMapOvr>
    <a:masterClrMapping/>
  </p:clrMapOvr>
  <p:transition advTm="17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04800"/>
            <a:ext cx="6400800" cy="2177752"/>
          </a:xfrm>
        </p:spPr>
        <p:txBody>
          <a:bodyPr>
            <a:noAutofit/>
          </a:bodyPr>
          <a:lstStyle/>
          <a:p>
            <a:r>
              <a:rPr lang="en-CA" sz="3200" b="1" dirty="0" smtClean="0">
                <a:solidFill>
                  <a:srgbClr val="C00000"/>
                </a:solidFill>
              </a:rPr>
              <a:t>Helping women in </a:t>
            </a:r>
            <a:br>
              <a:rPr lang="en-CA" sz="3200" b="1" dirty="0" smtClean="0">
                <a:solidFill>
                  <a:srgbClr val="C00000"/>
                </a:solidFill>
              </a:rPr>
            </a:br>
            <a:r>
              <a:rPr lang="en-CA" sz="3200" b="1" dirty="0" smtClean="0">
                <a:solidFill>
                  <a:srgbClr val="C00000"/>
                </a:solidFill>
              </a:rPr>
              <a:t>developing countries has been a passion of Zontians </a:t>
            </a:r>
            <a:br>
              <a:rPr lang="en-CA" sz="3200" b="1" dirty="0" smtClean="0">
                <a:solidFill>
                  <a:srgbClr val="C00000"/>
                </a:solidFill>
              </a:rPr>
            </a:br>
            <a:r>
              <a:rPr lang="en-CA" sz="3200" b="1" dirty="0" smtClean="0">
                <a:solidFill>
                  <a:srgbClr val="C00000"/>
                </a:solidFill>
              </a:rPr>
              <a:t>since 1919</a:t>
            </a:r>
            <a:r>
              <a:rPr lang="en-CA" sz="2800" b="1" dirty="0" smtClean="0">
                <a:solidFill>
                  <a:srgbClr val="C00000"/>
                </a:solidFill>
              </a:rPr>
              <a:t>. </a:t>
            </a:r>
            <a:endParaRPr lang="en-CA" sz="28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2286000" y="2667000"/>
            <a:ext cx="6400800" cy="3886200"/>
          </a:xfrm>
        </p:spPr>
        <p:txBody>
          <a:bodyPr>
            <a:normAutofit fontScale="70000" lnSpcReduction="20000"/>
          </a:bodyPr>
          <a:lstStyle/>
          <a:p>
            <a:r>
              <a:rPr lang="en-CA" sz="3600" dirty="0" smtClean="0"/>
              <a:t>Zonta's </a:t>
            </a:r>
          </a:p>
          <a:p>
            <a:r>
              <a:rPr lang="en-CA" sz="3600" dirty="0" smtClean="0"/>
              <a:t>International Service Program (ISP) </a:t>
            </a:r>
          </a:p>
          <a:p>
            <a:r>
              <a:rPr lang="en-CA" sz="3600" dirty="0" smtClean="0"/>
              <a:t>help women in developing countries improve:</a:t>
            </a:r>
            <a:endParaRPr lang="en-CA" sz="1600" dirty="0" smtClean="0"/>
          </a:p>
          <a:p>
            <a:pPr algn="just"/>
            <a:r>
              <a:rPr lang="en-CA" sz="1600" dirty="0" smtClean="0"/>
              <a:t>  </a:t>
            </a:r>
          </a:p>
          <a:p>
            <a:pPr lvl="1" algn="just">
              <a:buFont typeface="Wingdings" pitchFamily="2" charset="2"/>
              <a:buChar char="Ø"/>
            </a:pPr>
            <a:r>
              <a:rPr lang="en-CA" sz="3600" dirty="0" smtClean="0"/>
              <a:t>  their legal, </a:t>
            </a:r>
          </a:p>
          <a:p>
            <a:pPr lvl="1" algn="just">
              <a:buFont typeface="Wingdings" pitchFamily="2" charset="2"/>
              <a:buChar char="Ø"/>
            </a:pPr>
            <a:r>
              <a:rPr lang="en-CA" sz="3600" dirty="0" smtClean="0"/>
              <a:t>  political, </a:t>
            </a:r>
          </a:p>
          <a:p>
            <a:pPr lvl="1" algn="just">
              <a:buFont typeface="Wingdings" pitchFamily="2" charset="2"/>
              <a:buChar char="Ø"/>
            </a:pPr>
            <a:r>
              <a:rPr lang="en-CA" sz="3600" dirty="0" smtClean="0"/>
              <a:t>  economic, </a:t>
            </a:r>
          </a:p>
          <a:p>
            <a:pPr lvl="1" algn="just">
              <a:buFont typeface="Wingdings" pitchFamily="2" charset="2"/>
              <a:buChar char="Ø"/>
            </a:pPr>
            <a:r>
              <a:rPr lang="en-CA" sz="3600" dirty="0" smtClean="0"/>
              <a:t>  educational </a:t>
            </a:r>
          </a:p>
          <a:p>
            <a:pPr lvl="1" algn="just">
              <a:buFont typeface="Wingdings" pitchFamily="2" charset="2"/>
              <a:buChar char="Ø"/>
            </a:pPr>
            <a:r>
              <a:rPr lang="en-CA" sz="3600" dirty="0" smtClean="0"/>
              <a:t>  and health status.</a:t>
            </a:r>
            <a:endParaRPr lang="en-CA" sz="3600" dirty="0"/>
          </a:p>
        </p:txBody>
      </p:sp>
    </p:spTree>
  </p:cSld>
  <p:clrMapOvr>
    <a:masterClrMapping/>
  </p:clrMapOvr>
  <p:transition advTm="17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5736" y="260648"/>
            <a:ext cx="6172200" cy="1720552"/>
          </a:xfrm>
        </p:spPr>
        <p:txBody>
          <a:bodyPr>
            <a:normAutofit/>
          </a:bodyPr>
          <a:lstStyle/>
          <a:p>
            <a:r>
              <a:rPr lang="en-CA" b="1" dirty="0" smtClean="0">
                <a:solidFill>
                  <a:srgbClr val="C00000"/>
                </a:solidFill>
              </a:rPr>
              <a:t>The Zonta International Foundation </a:t>
            </a:r>
            <a:endParaRPr lang="en-CA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2286000" y="2209800"/>
            <a:ext cx="6172200" cy="4165122"/>
          </a:xfrm>
        </p:spPr>
        <p:txBody>
          <a:bodyPr>
            <a:normAutofit/>
          </a:bodyPr>
          <a:lstStyle/>
          <a:p>
            <a:r>
              <a:rPr lang="en-CA" sz="2400" dirty="0" smtClean="0"/>
              <a:t>The Program has provided:</a:t>
            </a:r>
          </a:p>
          <a:p>
            <a:r>
              <a:rPr lang="en-CA" sz="2400" dirty="0" smtClean="0">
                <a:solidFill>
                  <a:schemeClr val="tx1"/>
                </a:solidFill>
                <a:sym typeface="Wingdings"/>
              </a:rPr>
              <a:t> </a:t>
            </a:r>
            <a:r>
              <a:rPr lang="en-CA" sz="2400" dirty="0" smtClean="0">
                <a:solidFill>
                  <a:schemeClr val="tx1"/>
                </a:solidFill>
              </a:rPr>
              <a:t>training,		</a:t>
            </a:r>
            <a:r>
              <a:rPr lang="en-CA" sz="2400" dirty="0" smtClean="0">
                <a:solidFill>
                  <a:schemeClr val="tx1"/>
                </a:solidFill>
                <a:sym typeface="Wingdings"/>
              </a:rPr>
              <a:t>  </a:t>
            </a:r>
            <a:r>
              <a:rPr lang="en-CA" sz="2400" dirty="0" smtClean="0">
                <a:solidFill>
                  <a:schemeClr val="tx1"/>
                </a:solidFill>
              </a:rPr>
              <a:t>education,</a:t>
            </a:r>
          </a:p>
          <a:p>
            <a:pPr algn="just"/>
            <a:r>
              <a:rPr lang="en-CA" sz="2400" dirty="0" smtClean="0">
                <a:solidFill>
                  <a:schemeClr val="tx1"/>
                </a:solidFill>
                <a:sym typeface="Wingdings"/>
              </a:rPr>
              <a:t> </a:t>
            </a:r>
            <a:r>
              <a:rPr lang="en-CA" sz="2400" dirty="0" smtClean="0">
                <a:solidFill>
                  <a:schemeClr val="tx1"/>
                </a:solidFill>
              </a:rPr>
              <a:t>health, 		</a:t>
            </a:r>
            <a:r>
              <a:rPr lang="en-CA" sz="2400" dirty="0" smtClean="0">
                <a:solidFill>
                  <a:schemeClr val="tx1"/>
                </a:solidFill>
                <a:sym typeface="Wingdings"/>
              </a:rPr>
              <a:t>  </a:t>
            </a:r>
            <a:r>
              <a:rPr lang="en-CA" sz="2400" dirty="0" smtClean="0">
                <a:solidFill>
                  <a:schemeClr val="tx1"/>
                </a:solidFill>
              </a:rPr>
              <a:t>sanitation,</a:t>
            </a:r>
          </a:p>
          <a:p>
            <a:r>
              <a:rPr lang="en-CA" sz="2400" dirty="0" smtClean="0">
                <a:solidFill>
                  <a:schemeClr val="tx1"/>
                </a:solidFill>
                <a:sym typeface="Wingdings"/>
              </a:rPr>
              <a:t> </a:t>
            </a:r>
            <a:r>
              <a:rPr lang="en-CA" sz="2400" dirty="0" smtClean="0">
                <a:solidFill>
                  <a:schemeClr val="tx1"/>
                </a:solidFill>
              </a:rPr>
              <a:t>agricultural and </a:t>
            </a:r>
          </a:p>
          <a:p>
            <a:r>
              <a:rPr lang="en-CA" sz="2400" dirty="0" smtClean="0">
                <a:solidFill>
                  <a:schemeClr val="tx1"/>
                </a:solidFill>
                <a:sym typeface="Wingdings"/>
              </a:rPr>
              <a:t> </a:t>
            </a:r>
            <a:r>
              <a:rPr lang="en-CA" sz="2400" dirty="0" smtClean="0">
                <a:solidFill>
                  <a:schemeClr val="tx1"/>
                </a:solidFill>
              </a:rPr>
              <a:t>micro-credit assistance to women</a:t>
            </a:r>
            <a:endParaRPr lang="en-CA" sz="1300" dirty="0" smtClean="0">
              <a:solidFill>
                <a:schemeClr val="tx1"/>
              </a:solidFill>
            </a:endParaRPr>
          </a:p>
          <a:p>
            <a:endParaRPr lang="en-CA" sz="1300" dirty="0" smtClean="0"/>
          </a:p>
          <a:p>
            <a:r>
              <a:rPr lang="en-CA" sz="2400" dirty="0" smtClean="0"/>
              <a:t>Primarily through projects implemented by the agencies of the United Nations and other recognized non-governmental organizations.</a:t>
            </a:r>
          </a:p>
          <a:p>
            <a:endParaRPr lang="en-CA" dirty="0"/>
          </a:p>
        </p:txBody>
      </p:sp>
    </p:spTree>
  </p:cSld>
  <p:clrMapOvr>
    <a:masterClrMapping/>
  </p:clrMapOvr>
  <p:transition advTm="17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04800"/>
            <a:ext cx="6172200" cy="5562600"/>
          </a:xfrm>
        </p:spPr>
        <p:txBody>
          <a:bodyPr>
            <a:normAutofit/>
          </a:bodyPr>
          <a:lstStyle/>
          <a:p>
            <a:pPr lvl="0" algn="ctr"/>
            <a:r>
              <a:rPr lang="en-CA" sz="4000" dirty="0" smtClean="0">
                <a:solidFill>
                  <a:srgbClr val="C00000"/>
                </a:solidFill>
              </a:rPr>
              <a:t>Zonta International Service Programs </a:t>
            </a:r>
            <a:br>
              <a:rPr lang="en-CA" sz="4000" dirty="0" smtClean="0">
                <a:solidFill>
                  <a:srgbClr val="C00000"/>
                </a:solidFill>
              </a:rPr>
            </a:br>
            <a:r>
              <a:rPr lang="en-CA" sz="4000" dirty="0" smtClean="0">
                <a:solidFill>
                  <a:srgbClr val="C00000"/>
                </a:solidFill>
              </a:rPr>
              <a:t>Fund  2012 -2014</a:t>
            </a:r>
            <a:r>
              <a:rPr lang="en-CA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en-CA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n-CA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en-CA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n-CA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en-CA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n-CA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en-CA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n-CA" sz="3600" dirty="0" smtClean="0"/>
              <a:t>Two specific projects</a:t>
            </a:r>
            <a:br>
              <a:rPr lang="en-CA" sz="3600" dirty="0" smtClean="0"/>
            </a:br>
            <a:r>
              <a:rPr lang="en-CA" sz="3600" dirty="0" smtClean="0"/>
              <a:t>$2,000,000 </a:t>
            </a:r>
            <a:r>
              <a:rPr lang="en-CA" sz="2800" dirty="0" smtClean="0"/>
              <a:t>US</a:t>
            </a:r>
            <a:r>
              <a:rPr lang="en-CA" sz="3600" dirty="0" smtClean="0"/>
              <a:t> </a:t>
            </a:r>
            <a:r>
              <a:rPr lang="en-CA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endParaRPr lang="en-CA" sz="3600" dirty="0"/>
          </a:p>
        </p:txBody>
      </p:sp>
    </p:spTree>
  </p:cSld>
  <p:clrMapOvr>
    <a:masterClrMapping/>
  </p:clrMapOvr>
  <p:transition advTm="7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67744" y="1219200"/>
            <a:ext cx="6172200" cy="3225934"/>
          </a:xfrm>
        </p:spPr>
        <p:txBody>
          <a:bodyPr>
            <a:noAutofit/>
          </a:bodyPr>
          <a:lstStyle/>
          <a:p>
            <a:r>
              <a:rPr lang="en-CA" sz="3200" dirty="0" smtClean="0"/>
              <a:t>Elimination of Mother to Child Transmission (MTCT) of HIV and Respond to Survivors of Domestic and Gender-Based Violence in Rwanda</a:t>
            </a:r>
            <a:endParaRPr lang="en-CA" sz="3200" dirty="0"/>
          </a:p>
        </p:txBody>
      </p:sp>
      <p:sp>
        <p:nvSpPr>
          <p:cNvPr id="6" name="Subtitle 5"/>
          <p:cNvSpPr>
            <a:spLocks noGrp="1"/>
          </p:cNvSpPr>
          <p:nvPr>
            <p:ph type="body" idx="1"/>
          </p:nvPr>
        </p:nvSpPr>
        <p:spPr>
          <a:xfrm>
            <a:off x="2286000" y="4876800"/>
            <a:ext cx="6172200" cy="150495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CA" sz="3000" dirty="0" smtClean="0">
                <a:solidFill>
                  <a:schemeClr val="tx1"/>
                </a:solidFill>
              </a:rPr>
              <a:t>Zonta International Service Project Designated Funding: </a:t>
            </a:r>
          </a:p>
          <a:p>
            <a:pPr algn="ctr"/>
            <a:r>
              <a:rPr lang="en-CA" sz="3500" dirty="0" smtClean="0">
                <a:solidFill>
                  <a:schemeClr val="tx1"/>
                </a:solidFill>
              </a:rPr>
              <a:t>US $1,000,000</a:t>
            </a:r>
          </a:p>
          <a:p>
            <a:r>
              <a:rPr lang="en-CA" dirty="0" smtClean="0"/>
              <a:t>	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38400" y="457200"/>
            <a:ext cx="281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b="1" dirty="0" smtClean="0">
                <a:solidFill>
                  <a:srgbClr val="C00000"/>
                </a:solidFill>
                <a:latin typeface="+mn-lt"/>
              </a:rPr>
              <a:t>Project One</a:t>
            </a:r>
            <a:endParaRPr lang="en-CA" sz="3200" b="1" dirty="0">
              <a:solidFill>
                <a:srgbClr val="C00000"/>
              </a:solidFill>
              <a:latin typeface="+mn-lt"/>
            </a:endParaRPr>
          </a:p>
        </p:txBody>
      </p:sp>
    </p:spTree>
  </p:cSld>
  <p:clrMapOvr>
    <a:masterClrMapping/>
  </p:clrMapOvr>
  <p:transition advTm="7707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73162"/>
          </a:xfrm>
        </p:spPr>
        <p:txBody>
          <a:bodyPr>
            <a:noAutofit/>
          </a:bodyPr>
          <a:lstStyle/>
          <a:p>
            <a:r>
              <a:rPr lang="en-CA" sz="2800" b="1" dirty="0" smtClean="0">
                <a:solidFill>
                  <a:srgbClr val="C00000"/>
                </a:solidFill>
              </a:rPr>
              <a:t>Goal #1:</a:t>
            </a:r>
            <a:r>
              <a:rPr lang="en-CA" sz="2800" dirty="0" smtClean="0">
                <a:solidFill>
                  <a:srgbClr val="C00000"/>
                </a:solidFill>
              </a:rPr>
              <a:t> </a:t>
            </a:r>
            <a:r>
              <a:rPr lang="en-CA" sz="2800" b="1" dirty="0" smtClean="0">
                <a:solidFill>
                  <a:schemeClr val="accent1">
                    <a:lumMod val="75000"/>
                  </a:schemeClr>
                </a:solidFill>
              </a:rPr>
              <a:t>Elimination of Mother – to -  Child Transmission (MTCT) of HIV </a:t>
            </a:r>
            <a:endParaRPr lang="en-C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sz="quarter" idx="1"/>
          </p:nvPr>
        </p:nvSpPr>
        <p:spPr>
          <a:xfrm>
            <a:off x="457200" y="1828800"/>
            <a:ext cx="7467600" cy="46451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CA" dirty="0" smtClean="0"/>
              <a:t>Rwanda is one of the poorest countries in the world</a:t>
            </a:r>
          </a:p>
          <a:p>
            <a:pPr>
              <a:buNone/>
            </a:pPr>
            <a:r>
              <a:rPr lang="en-CA" dirty="0" smtClean="0"/>
              <a:t>5.4 Million are children</a:t>
            </a:r>
          </a:p>
          <a:p>
            <a:pPr lvl="1">
              <a:buFont typeface="Wingdings" pitchFamily="2" charset="2"/>
              <a:buChar char="Ø"/>
            </a:pPr>
            <a:r>
              <a:rPr lang="en-CA" sz="2400" dirty="0" smtClean="0"/>
              <a:t>220,000 of whom are orphans due to AIDs</a:t>
            </a:r>
          </a:p>
          <a:p>
            <a:pPr lvl="1">
              <a:buFont typeface="Wingdings" pitchFamily="2" charset="2"/>
              <a:buChar char="Ø"/>
            </a:pPr>
            <a:r>
              <a:rPr lang="en-CA" sz="2400" dirty="0" smtClean="0"/>
              <a:t>100,00 of whom of whom live in child-headed households</a:t>
            </a:r>
          </a:p>
          <a:p>
            <a:pPr>
              <a:buNone/>
            </a:pPr>
            <a:endParaRPr lang="en-CA" sz="1200" dirty="0" smtClean="0"/>
          </a:p>
          <a:p>
            <a:r>
              <a:rPr lang="en-CA" dirty="0" smtClean="0"/>
              <a:t>Building on the success of the 2010 - 2012 Biennium project, the project will now move from prevention to the elimination of mother-to-child transmission of HIV by 2015. </a:t>
            </a:r>
          </a:p>
        </p:txBody>
      </p:sp>
    </p:spTree>
  </p:cSld>
  <p:clrMapOvr>
    <a:masterClrMapping/>
  </p:clrMapOvr>
  <p:transition advTm="17799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96962"/>
          </a:xfrm>
        </p:spPr>
        <p:txBody>
          <a:bodyPr>
            <a:noAutofit/>
          </a:bodyPr>
          <a:lstStyle/>
          <a:p>
            <a:r>
              <a:rPr lang="en-CA" sz="2800" b="1" dirty="0" smtClean="0">
                <a:solidFill>
                  <a:srgbClr val="C00000"/>
                </a:solidFill>
              </a:rPr>
              <a:t>Goal #2: </a:t>
            </a:r>
            <a:r>
              <a:rPr lang="en-CA" sz="2800" b="1" dirty="0" smtClean="0">
                <a:solidFill>
                  <a:schemeClr val="accent1">
                    <a:lumMod val="75000"/>
                  </a:schemeClr>
                </a:solidFill>
              </a:rPr>
              <a:t>Reduce incidence and lessen impact of Gender-Based Violence</a:t>
            </a:r>
            <a:endParaRPr lang="en-C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7467600" cy="49499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CA" b="1" dirty="0" smtClean="0"/>
              <a:t>Support government in:</a:t>
            </a:r>
          </a:p>
          <a:p>
            <a:pPr>
              <a:buFont typeface="Wingdings" pitchFamily="2" charset="2"/>
              <a:buChar char="Ø"/>
            </a:pPr>
            <a:r>
              <a:rPr lang="en-CA" dirty="0" smtClean="0"/>
              <a:t>Expanding one stop centres for the prevention of and response to domestic and gender-based violence in all 5 provinces.</a:t>
            </a:r>
          </a:p>
          <a:p>
            <a:pPr>
              <a:buFont typeface="Wingdings" pitchFamily="2" charset="2"/>
              <a:buChar char="Ø"/>
            </a:pPr>
            <a:endParaRPr lang="en-CA" sz="1200" dirty="0" smtClean="0"/>
          </a:p>
          <a:p>
            <a:pPr>
              <a:buFont typeface="Wingdings" pitchFamily="2" charset="2"/>
              <a:buChar char="Ø"/>
            </a:pPr>
            <a:r>
              <a:rPr lang="en-CA" dirty="0" smtClean="0"/>
              <a:t>Establish guidelines for multidisciplinary care for survivors and treated to quality care.</a:t>
            </a:r>
          </a:p>
          <a:p>
            <a:pPr>
              <a:buFont typeface="Wingdings" pitchFamily="2" charset="2"/>
              <a:buChar char="Ø"/>
            </a:pPr>
            <a:endParaRPr lang="en-CA" sz="1200" dirty="0" smtClean="0"/>
          </a:p>
          <a:p>
            <a:pPr>
              <a:buFont typeface="Wingdings" pitchFamily="2" charset="2"/>
              <a:buChar char="Ø"/>
            </a:pPr>
            <a:r>
              <a:rPr lang="en-CA" dirty="0" smtClean="0"/>
              <a:t>Support data collection to establish evidence for domestic and gender-based violence and connection to transmission of HIV</a:t>
            </a:r>
          </a:p>
          <a:p>
            <a:pPr>
              <a:buFont typeface="Wingdings" pitchFamily="2" charset="2"/>
              <a:buChar char="Ø"/>
            </a:pPr>
            <a:endParaRPr lang="en-CA" sz="1200" dirty="0" smtClean="0"/>
          </a:p>
          <a:p>
            <a:pPr>
              <a:buFont typeface="Wingdings" pitchFamily="2" charset="2"/>
              <a:buChar char="Ø"/>
            </a:pPr>
            <a:r>
              <a:rPr lang="en-CA" dirty="0" smtClean="0"/>
              <a:t>Support national &amp; community-level mobilization campaigns  </a:t>
            </a:r>
          </a:p>
        </p:txBody>
      </p:sp>
    </p:spTree>
  </p:cSld>
  <p:clrMapOvr>
    <a:masterClrMapping/>
  </p:clrMapOvr>
  <p:transition advTm="17799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286000" y="1143000"/>
            <a:ext cx="6172200" cy="2438400"/>
          </a:xfrm>
        </p:spPr>
        <p:txBody>
          <a:bodyPr>
            <a:noAutofit/>
          </a:bodyPr>
          <a:lstStyle/>
          <a:p>
            <a:r>
              <a:rPr lang="en-CA" sz="2800" dirty="0" smtClean="0">
                <a:solidFill>
                  <a:schemeClr val="accent1">
                    <a:lumMod val="75000"/>
                  </a:schemeClr>
                </a:solidFill>
              </a:rPr>
              <a:t>Elimination of Obstetric Fistula and the Reduction of Maternal and Newborn Mortality and Morbidity in Liberia </a:t>
            </a:r>
            <a:r>
              <a:rPr lang="en-CA" sz="2400" dirty="0" smtClean="0">
                <a:solidFill>
                  <a:schemeClr val="accent1">
                    <a:lumMod val="75000"/>
                  </a:schemeClr>
                </a:solidFill>
              </a:rPr>
              <a:t>(supported since 2008)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286000" y="4724400"/>
            <a:ext cx="6172200" cy="1600200"/>
          </a:xfrm>
        </p:spPr>
        <p:txBody>
          <a:bodyPr>
            <a:normAutofit/>
          </a:bodyPr>
          <a:lstStyle/>
          <a:p>
            <a:pPr algn="ctr"/>
            <a:r>
              <a:rPr lang="en-CA" sz="2800" dirty="0" smtClean="0">
                <a:solidFill>
                  <a:schemeClr val="tx1"/>
                </a:solidFill>
              </a:rPr>
              <a:t>International Service Project Dedicated Funding:</a:t>
            </a:r>
            <a:r>
              <a:rPr lang="en-CA" sz="3000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CA" sz="3200" dirty="0" smtClean="0">
                <a:solidFill>
                  <a:schemeClr val="tx1"/>
                </a:solidFill>
              </a:rPr>
              <a:t>US $1,000,000</a:t>
            </a:r>
          </a:p>
          <a:p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2286000" y="457200"/>
            <a:ext cx="281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b="1" dirty="0" smtClean="0">
                <a:solidFill>
                  <a:srgbClr val="C00000"/>
                </a:solidFill>
                <a:latin typeface="+mn-lt"/>
              </a:rPr>
              <a:t>Project Two</a:t>
            </a:r>
            <a:endParaRPr lang="en-CA" sz="3200" b="1" dirty="0">
              <a:solidFill>
                <a:srgbClr val="C00000"/>
              </a:solidFill>
              <a:latin typeface="+mn-lt"/>
            </a:endParaRPr>
          </a:p>
        </p:txBody>
      </p:sp>
    </p:spTree>
  </p:cSld>
  <p:clrMapOvr>
    <a:masterClrMapping/>
  </p:clrMapOvr>
  <p:transition advTm="5975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588</TotalTime>
  <Words>826</Words>
  <Application>Microsoft Office PowerPoint</Application>
  <PresentationFormat>On-screen Show (4:3)</PresentationFormat>
  <Paragraphs>134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Oriel</vt:lpstr>
      <vt:lpstr>International Projects</vt:lpstr>
      <vt:lpstr>ZONTA</vt:lpstr>
      <vt:lpstr>Helping women in  developing countries has been a passion of Zontians  since 1919. </vt:lpstr>
      <vt:lpstr>The Zonta International Foundation </vt:lpstr>
      <vt:lpstr>Zonta International Service Programs  Fund  2012 -2014    Two specific projects $2,000,000 US  </vt:lpstr>
      <vt:lpstr>Elimination of Mother to Child Transmission (MTCT) of HIV and Respond to Survivors of Domestic and Gender-Based Violence in Rwanda</vt:lpstr>
      <vt:lpstr>Goal #1: Elimination of Mother – to -  Child Transmission (MTCT) of HIV </vt:lpstr>
      <vt:lpstr>Goal #2: Reduce incidence and lessen impact of Gender-Based Violence</vt:lpstr>
      <vt:lpstr>Elimination of Obstetric Fistula and the Reduction of Maternal and Newborn Mortality and Morbidity in Liberia (supported since 2008)</vt:lpstr>
      <vt:lpstr>Project will move from project-based treatment to  treatment integrated into Government’s national health system </vt:lpstr>
      <vt:lpstr>Slide 11</vt:lpstr>
      <vt:lpstr>ZISVAW GRANTS</vt:lpstr>
      <vt:lpstr>ZISVAW GRANTS</vt:lpstr>
      <vt:lpstr>Slide 14</vt:lpstr>
      <vt:lpstr>Safe Cities for Women in Honduras</vt:lpstr>
      <vt:lpstr>Safe Cities for Women Project  in Honduras The same project was focused on Guatemala and El Salvador  (2008 –2012) where it had significant results. </vt:lpstr>
      <vt:lpstr>Empowering Women in Rural Samoa to Combat Violence  </vt:lpstr>
      <vt:lpstr>Empowering Women in Rural Samoa to Combat Violence</vt:lpstr>
      <vt:lpstr>Mass Communication with a Purpose:  Global Partnership on Edutainment for Social Change  </vt:lpstr>
      <vt:lpstr>Mass Communication with a Purpose:  Global Partnership on Edutainment for Social Change</vt:lpstr>
      <vt:lpstr>Goal: use mass media to challenge existing cultural norms and attitudes that condone and endorse VAW </vt:lpstr>
    </vt:vector>
  </TitlesOfParts>
  <Company>GM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Violence against Women Facts and Figures</dc:title>
  <dc:creator>Sheena A Poole</dc:creator>
  <cp:lastModifiedBy>Sheena</cp:lastModifiedBy>
  <cp:revision>68</cp:revision>
  <dcterms:created xsi:type="dcterms:W3CDTF">2010-11-15T16:18:27Z</dcterms:created>
  <dcterms:modified xsi:type="dcterms:W3CDTF">2013-03-03T19:37:58Z</dcterms:modified>
</cp:coreProperties>
</file>